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9" clrMode="bw" frameSlides="1"/>
  <p:clrMru>
    <a:srgbClr val="6538B4"/>
    <a:srgbClr val="7541D0"/>
    <a:srgbClr val="562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50" d="100"/>
          <a:sy n="150" d="100"/>
        </p:scale>
        <p:origin x="-11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7C69D6-3E36-DF43-A976-14E1A96101D5}" type="datetimeFigureOut">
              <a:rPr lang="en-US" smtClean="0"/>
              <a:t>4/5/13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5D2B57-9A9F-514E-AC45-1E05883AF86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BD6C89-B096-C54A-99D0-AF2BBBD34D86}" type="datetimeFigureOut">
              <a:rPr lang="en-US" smtClean="0"/>
              <a:t>4/5/13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F5B8E8-CAA8-724C-BF15-CBAB7C411A3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36DA8EF-39AB-D445-9CF2-52A2FCDAE984}" type="slidenum">
              <a:rPr lang="en-US"/>
              <a:pPr/>
              <a:t>8</a:t>
            </a:fld>
            <a:endParaRPr lang="en-US"/>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537E0F2-81A7-2141-BC8D-3DAB19527983}" type="slidenum">
              <a:rPr lang="en-US"/>
              <a:pPr/>
              <a:t>12</a:t>
            </a:fld>
            <a:endParaRPr lang="en-US"/>
          </a:p>
        </p:txBody>
      </p:sp>
      <p:sp>
        <p:nvSpPr>
          <p:cNvPr id="43011" name="Rectangle 2"/>
          <p:cNvSpPr>
            <a:spLocks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1A580811-B72E-2142-B86B-AC0115D3E7A5}" type="slidenum">
              <a:rPr lang="en-US"/>
              <a:pPr/>
              <a:t>13</a:t>
            </a:fld>
            <a:endParaRPr lang="en-US"/>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7E061D-5A48-7549-A2BE-197EA0F152DD}" type="datetimeFigureOut">
              <a:rPr lang="en-US" smtClean="0"/>
              <a:t>4/5/13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4170E-C0D7-6447-872F-422AECE1F8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E061D-5A48-7549-A2BE-197EA0F152DD}" type="datetimeFigureOut">
              <a:rPr lang="en-US" smtClean="0"/>
              <a:t>4/5/13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4170E-C0D7-6447-872F-422AECE1F8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E061D-5A48-7549-A2BE-197EA0F152DD}" type="datetimeFigureOut">
              <a:rPr lang="en-US" smtClean="0"/>
              <a:t>4/5/13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4170E-C0D7-6447-872F-422AECE1F84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895600" y="609600"/>
            <a:ext cx="5791200" cy="137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143000" y="2133600"/>
            <a:ext cx="3695700" cy="190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91100" y="2133600"/>
            <a:ext cx="3695700" cy="190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1143000" y="4191000"/>
            <a:ext cx="7543800" cy="190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CDD6DB7-BD5D-0842-9379-6C0EDF16650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pPr>
              <a:defRPr/>
            </a:pPr>
            <a:r>
              <a:rPr lang="en-US"/>
              <a:t>7/15/2008</a:t>
            </a: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smtClean="0"/>
            </a:lvl1pPr>
          </a:lstStyle>
          <a:p>
            <a:pPr>
              <a:defRPr/>
            </a:pPr>
            <a:fld id="{9D9F8811-F5EE-1347-BA6F-52391137264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7E061D-5A48-7549-A2BE-197EA0F152DD}" type="datetimeFigureOut">
              <a:rPr lang="en-US" smtClean="0"/>
              <a:t>4/5/13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4170E-C0D7-6447-872F-422AECE1F8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7E061D-5A48-7549-A2BE-197EA0F152DD}" type="datetimeFigureOut">
              <a:rPr lang="en-US" smtClean="0"/>
              <a:t>4/5/13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D4170E-C0D7-6447-872F-422AECE1F8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7E061D-5A48-7549-A2BE-197EA0F152DD}" type="datetimeFigureOut">
              <a:rPr lang="en-US" smtClean="0"/>
              <a:t>4/5/13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4170E-C0D7-6447-872F-422AECE1F8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7E061D-5A48-7549-A2BE-197EA0F152DD}" type="datetimeFigureOut">
              <a:rPr lang="en-US" smtClean="0"/>
              <a:t>4/5/13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D4170E-C0D7-6447-872F-422AECE1F8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7E061D-5A48-7549-A2BE-197EA0F152DD}" type="datetimeFigureOut">
              <a:rPr lang="en-US" smtClean="0"/>
              <a:t>4/5/13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D4170E-C0D7-6447-872F-422AECE1F8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E061D-5A48-7549-A2BE-197EA0F152DD}" type="datetimeFigureOut">
              <a:rPr lang="en-US" smtClean="0"/>
              <a:t>4/5/13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D4170E-C0D7-6447-872F-422AECE1F8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E061D-5A48-7549-A2BE-197EA0F152DD}" type="datetimeFigureOut">
              <a:rPr lang="en-US" smtClean="0"/>
              <a:t>4/5/13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4170E-C0D7-6447-872F-422AECE1F8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E061D-5A48-7549-A2BE-197EA0F152DD}" type="datetimeFigureOut">
              <a:rPr lang="en-US" smtClean="0"/>
              <a:t>4/5/13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D4170E-C0D7-6447-872F-422AECE1F8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6538B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E061D-5A48-7549-A2BE-197EA0F152DD}" type="datetimeFigureOut">
              <a:rPr lang="en-US" smtClean="0"/>
              <a:t>4/5/13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D4170E-C0D7-6447-872F-422AECE1F8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6">
                    <a:lumMod val="75000"/>
                  </a:schemeClr>
                </a:solidFill>
              </a:rPr>
              <a:t>Memories and Matrices</a:t>
            </a:r>
            <a:endParaRPr lang="en-US" dirty="0">
              <a:solidFill>
                <a:schemeClr val="accent6">
                  <a:lumMod val="75000"/>
                </a:schemeClr>
              </a:solidFill>
            </a:endParaRPr>
          </a:p>
        </p:txBody>
      </p:sp>
      <p:sp>
        <p:nvSpPr>
          <p:cNvPr id="3" name="Subtitle 2"/>
          <p:cNvSpPr>
            <a:spLocks noGrp="1"/>
          </p:cNvSpPr>
          <p:nvPr>
            <p:ph type="subTitle" idx="1"/>
          </p:nvPr>
        </p:nvSpPr>
        <p:spPr/>
        <p:txBody>
          <a:bodyPr/>
          <a:lstStyle/>
          <a:p>
            <a:r>
              <a:rPr lang="en-US" dirty="0" smtClean="0">
                <a:solidFill>
                  <a:srgbClr val="FFFF00"/>
                </a:solidFill>
              </a:rPr>
              <a:t>Suman Seth</a:t>
            </a:r>
          </a:p>
          <a:p>
            <a:r>
              <a:rPr lang="en-US" dirty="0" smtClean="0">
                <a:solidFill>
                  <a:srgbClr val="FFFF00"/>
                </a:solidFill>
              </a:rPr>
              <a:t>Cornell University</a:t>
            </a:r>
            <a:endParaRPr lang="en-US"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i="1" dirty="0" err="1" smtClean="0">
                <a:solidFill>
                  <a:srgbClr val="E46C0A"/>
                </a:solidFill>
              </a:rPr>
              <a:t>Modellmässigkeiten</a:t>
            </a:r>
            <a:r>
              <a:rPr lang="en-US" sz="3200" i="1" dirty="0" smtClean="0">
                <a:solidFill>
                  <a:srgbClr val="E46C0A"/>
                </a:solidFill>
              </a:rPr>
              <a:t> </a:t>
            </a:r>
            <a:r>
              <a:rPr lang="en-US" sz="3200" dirty="0" err="1" smtClean="0">
                <a:solidFill>
                  <a:srgbClr val="E46C0A"/>
                </a:solidFill>
              </a:rPr>
              <a:t>vs</a:t>
            </a:r>
            <a:r>
              <a:rPr lang="en-US" sz="3200" dirty="0" smtClean="0">
                <a:solidFill>
                  <a:srgbClr val="E46C0A"/>
                </a:solidFill>
              </a:rPr>
              <a:t> </a:t>
            </a:r>
            <a:r>
              <a:rPr lang="en-US" sz="3200" i="1" dirty="0" err="1" smtClean="0">
                <a:solidFill>
                  <a:srgbClr val="E46C0A"/>
                </a:solidFill>
              </a:rPr>
              <a:t>Gesetzmässigkeiten</a:t>
            </a:r>
            <a:r>
              <a:rPr lang="en-US" sz="3200" i="1" dirty="0" smtClean="0">
                <a:solidFill>
                  <a:srgbClr val="E46C0A"/>
                </a:solidFill>
              </a:rPr>
              <a:t> </a:t>
            </a:r>
            <a:r>
              <a:rPr lang="en-US" sz="3200" dirty="0" smtClean="0">
                <a:solidFill>
                  <a:srgbClr val="E46C0A"/>
                </a:solidFill>
              </a:rPr>
              <a:t>(Sommerfeld, 1919)</a:t>
            </a:r>
            <a:endParaRPr lang="en-US" sz="3200" dirty="0">
              <a:solidFill>
                <a:srgbClr val="E46C0A"/>
              </a:solidFill>
            </a:endParaRPr>
          </a:p>
        </p:txBody>
      </p:sp>
      <p:sp>
        <p:nvSpPr>
          <p:cNvPr id="3" name="Text Placeholder 2"/>
          <p:cNvSpPr>
            <a:spLocks noGrp="1"/>
          </p:cNvSpPr>
          <p:nvPr>
            <p:ph type="body" sz="half" idx="1"/>
          </p:nvPr>
        </p:nvSpPr>
        <p:spPr>
          <a:xfrm>
            <a:off x="685800" y="1981200"/>
            <a:ext cx="7924800" cy="4495800"/>
          </a:xfrm>
        </p:spPr>
        <p:txBody>
          <a:bodyPr>
            <a:normAutofit lnSpcReduction="10000"/>
          </a:bodyPr>
          <a:lstStyle/>
          <a:p>
            <a:pPr>
              <a:buFont typeface="Wingdings" charset="2"/>
              <a:buNone/>
              <a:defRPr/>
            </a:pPr>
            <a:r>
              <a:rPr lang="en-US" dirty="0" smtClean="0"/>
              <a:t>	</a:t>
            </a:r>
            <a:r>
              <a:rPr lang="en-US" dirty="0" smtClean="0">
                <a:solidFill>
                  <a:srgbClr val="FFFF00"/>
                </a:solidFill>
              </a:rPr>
              <a:t>…at the moment we are at a loss with the </a:t>
            </a:r>
            <a:r>
              <a:rPr lang="en-US" i="1" dirty="0" err="1" smtClean="0">
                <a:solidFill>
                  <a:srgbClr val="FFFF00"/>
                </a:solidFill>
              </a:rPr>
              <a:t>modellmässigen</a:t>
            </a:r>
            <a:r>
              <a:rPr lang="en-US" dirty="0" smtClean="0">
                <a:solidFill>
                  <a:srgbClr val="FFFF00"/>
                </a:solidFill>
              </a:rPr>
              <a:t> (model-based) meaning of the line-multiplicities of the non-</a:t>
            </a:r>
            <a:r>
              <a:rPr lang="en-US" dirty="0" err="1" smtClean="0">
                <a:solidFill>
                  <a:srgbClr val="FFFF00"/>
                </a:solidFill>
              </a:rPr>
              <a:t>hydrogenic</a:t>
            </a:r>
            <a:r>
              <a:rPr lang="en-US" dirty="0" smtClean="0">
                <a:solidFill>
                  <a:srgbClr val="FFFF00"/>
                </a:solidFill>
              </a:rPr>
              <a:t> elements, in spite of repeated efforts from various sides. All the more valuable are all the lawful aspects [</a:t>
            </a:r>
            <a:r>
              <a:rPr lang="en-US" i="1" dirty="0" err="1" smtClean="0">
                <a:solidFill>
                  <a:srgbClr val="FFFF00"/>
                </a:solidFill>
              </a:rPr>
              <a:t>Gesetzmässigkeiten</a:t>
            </a:r>
            <a:r>
              <a:rPr lang="en-US" dirty="0" smtClean="0">
                <a:solidFill>
                  <a:srgbClr val="FFFF00"/>
                </a:solidFill>
              </a:rPr>
              <a:t>] that present themselves empirically for the line-multiplicities, above all when they are of such a radical and simple kind as those here at hand. </a:t>
            </a:r>
            <a:endParaRPr lang="en-US"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i="1" dirty="0" err="1" smtClean="0">
                <a:solidFill>
                  <a:schemeClr val="accent6">
                    <a:lumMod val="75000"/>
                  </a:schemeClr>
                </a:solidFill>
              </a:rPr>
              <a:t>Atombau</a:t>
            </a:r>
            <a:r>
              <a:rPr lang="en-US" i="1" dirty="0" smtClean="0">
                <a:solidFill>
                  <a:schemeClr val="accent6">
                    <a:lumMod val="75000"/>
                  </a:schemeClr>
                </a:solidFill>
              </a:rPr>
              <a:t> </a:t>
            </a:r>
            <a:r>
              <a:rPr lang="en-US" dirty="0" smtClean="0">
                <a:solidFill>
                  <a:schemeClr val="accent6">
                    <a:lumMod val="75000"/>
                  </a:schemeClr>
                </a:solidFill>
              </a:rPr>
              <a:t>(3</a:t>
            </a:r>
            <a:r>
              <a:rPr lang="en-US" baseline="30000" dirty="0" smtClean="0">
                <a:solidFill>
                  <a:schemeClr val="accent6">
                    <a:lumMod val="75000"/>
                  </a:schemeClr>
                </a:solidFill>
              </a:rPr>
              <a:t>rd</a:t>
            </a:r>
            <a:r>
              <a:rPr lang="en-US" dirty="0" smtClean="0">
                <a:solidFill>
                  <a:schemeClr val="accent6">
                    <a:lumMod val="75000"/>
                  </a:schemeClr>
                </a:solidFill>
              </a:rPr>
              <a:t> Ed., 1922) </a:t>
            </a:r>
            <a:endParaRPr lang="en-US" i="1" dirty="0">
              <a:solidFill>
                <a:schemeClr val="accent6">
                  <a:lumMod val="75000"/>
                </a:schemeClr>
              </a:solidFill>
            </a:endParaRPr>
          </a:p>
        </p:txBody>
      </p:sp>
      <p:sp>
        <p:nvSpPr>
          <p:cNvPr id="3" name="Text Placeholder 2"/>
          <p:cNvSpPr>
            <a:spLocks noGrp="1"/>
          </p:cNvSpPr>
          <p:nvPr>
            <p:ph type="body" sz="half" idx="1"/>
          </p:nvPr>
        </p:nvSpPr>
        <p:spPr>
          <a:xfrm>
            <a:off x="685800" y="1981200"/>
            <a:ext cx="7924800" cy="4495800"/>
          </a:xfrm>
        </p:spPr>
        <p:txBody>
          <a:bodyPr>
            <a:normAutofit fontScale="92500" lnSpcReduction="10000"/>
          </a:bodyPr>
          <a:lstStyle/>
          <a:p>
            <a:pPr>
              <a:buFont typeface="Wingdings" charset="2"/>
              <a:buNone/>
              <a:defRPr/>
            </a:pPr>
            <a:r>
              <a:rPr lang="en-US" dirty="0" smtClean="0"/>
              <a:t>	</a:t>
            </a:r>
            <a:r>
              <a:rPr lang="en-US" dirty="0" smtClean="0">
                <a:solidFill>
                  <a:srgbClr val="FFFF00"/>
                </a:solidFill>
              </a:rPr>
              <a:t>I attach particular importance to the introduction of the inner quantum numbers and to the systematic arrangement of the anomalous Zeeman effects. The regularities that here obtain throughout are primarily of an empirical nature, but their integral character demands from the outset that they be clothed in the language of quanta. This mode of explanation, just like the regularities themselves, is fully established and is unique. </a:t>
            </a:r>
            <a:endParaRPr lang="en-US"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7/15/2008</a:t>
            </a:r>
          </a:p>
        </p:txBody>
      </p:sp>
      <p:sp>
        <p:nvSpPr>
          <p:cNvPr id="6" name="Slide Number Placeholder 5"/>
          <p:cNvSpPr>
            <a:spLocks noGrp="1"/>
          </p:cNvSpPr>
          <p:nvPr>
            <p:ph type="sldNum" sz="quarter" idx="12"/>
          </p:nvPr>
        </p:nvSpPr>
        <p:spPr/>
        <p:txBody>
          <a:bodyPr/>
          <a:lstStyle/>
          <a:p>
            <a:pPr>
              <a:defRPr/>
            </a:pPr>
            <a:fld id="{59D06922-F52B-4A40-B321-79037DCFE71F}" type="slidenum">
              <a:rPr lang="en-US"/>
              <a:pPr>
                <a:defRPr/>
              </a:pPr>
              <a:t>12</a:t>
            </a:fld>
            <a:endParaRPr lang="en-US"/>
          </a:p>
        </p:txBody>
      </p:sp>
      <p:sp>
        <p:nvSpPr>
          <p:cNvPr id="22530" name="Rectangle 2"/>
          <p:cNvSpPr>
            <a:spLocks noGrp="1" noChangeArrowheads="1"/>
          </p:cNvSpPr>
          <p:nvPr>
            <p:ph type="title"/>
          </p:nvPr>
        </p:nvSpPr>
        <p:spPr>
          <a:xfrm>
            <a:off x="685800" y="228600"/>
            <a:ext cx="8001000" cy="1447800"/>
          </a:xfrm>
        </p:spPr>
        <p:txBody>
          <a:bodyPr/>
          <a:lstStyle/>
          <a:p>
            <a:pPr>
              <a:defRPr/>
            </a:pPr>
            <a:r>
              <a:rPr lang="en-US" sz="3600" dirty="0">
                <a:solidFill>
                  <a:schemeClr val="accent6">
                    <a:lumMod val="75000"/>
                  </a:schemeClr>
                </a:solidFill>
                <a:latin typeface="Lucida Sans" charset="0"/>
              </a:rPr>
              <a:t>Sommerfeld, Innsbruck Lecture, September 1924</a:t>
            </a:r>
            <a:endParaRPr lang="en-US" sz="3600" dirty="0">
              <a:solidFill>
                <a:schemeClr val="accent6">
                  <a:lumMod val="75000"/>
                </a:schemeClr>
              </a:solidFill>
            </a:endParaRPr>
          </a:p>
        </p:txBody>
      </p:sp>
      <p:sp>
        <p:nvSpPr>
          <p:cNvPr id="22531" name="Rectangle 3"/>
          <p:cNvSpPr>
            <a:spLocks noGrp="1" noChangeArrowheads="1"/>
          </p:cNvSpPr>
          <p:nvPr>
            <p:ph type="body" idx="1"/>
          </p:nvPr>
        </p:nvSpPr>
        <p:spPr>
          <a:xfrm>
            <a:off x="609600" y="1828800"/>
            <a:ext cx="8077200" cy="4648200"/>
          </a:xfrm>
        </p:spPr>
        <p:txBody>
          <a:bodyPr>
            <a:normAutofit/>
          </a:bodyPr>
          <a:lstStyle/>
          <a:p>
            <a:pPr algn="just">
              <a:lnSpc>
                <a:spcPct val="90000"/>
              </a:lnSpc>
              <a:buFontTx/>
              <a:buNone/>
            </a:pPr>
            <a:r>
              <a:rPr lang="en-US" sz="2000" dirty="0">
                <a:solidFill>
                  <a:srgbClr val="800040"/>
                </a:solidFill>
                <a:latin typeface="Lucida Sans" charset="0"/>
              </a:rPr>
              <a:t>	</a:t>
            </a:r>
            <a:r>
              <a:rPr lang="en-US" sz="2200" dirty="0">
                <a:solidFill>
                  <a:srgbClr val="FFFF00"/>
                </a:solidFill>
                <a:latin typeface="Lucida Sans" charset="0"/>
              </a:rPr>
              <a:t>…I would like to say a few words about the soundness of our </a:t>
            </a:r>
            <a:r>
              <a:rPr lang="en-US" sz="2200" i="1" dirty="0" err="1">
                <a:solidFill>
                  <a:srgbClr val="FFFF00"/>
                </a:solidFill>
                <a:latin typeface="Lucida Sans" charset="0"/>
              </a:rPr>
              <a:t>Modellvorstellungen</a:t>
            </a:r>
            <a:r>
              <a:rPr lang="en-US" sz="2200" dirty="0">
                <a:solidFill>
                  <a:srgbClr val="FFFF00"/>
                </a:solidFill>
                <a:latin typeface="Lucida Sans" charset="0"/>
              </a:rPr>
              <a:t>. The difficulties that obtrude ever more clearly into atomic physics appear to me to lie less in an immoderate application of the quantum theory and much more in a perhaps immoderate belief in the reality of our </a:t>
            </a:r>
            <a:r>
              <a:rPr lang="en-US" sz="2200" i="1" dirty="0" err="1">
                <a:solidFill>
                  <a:srgbClr val="FFFF00"/>
                </a:solidFill>
                <a:latin typeface="Lucida Sans" charset="0"/>
              </a:rPr>
              <a:t>Modellvorstellungen</a:t>
            </a:r>
            <a:r>
              <a:rPr lang="en-US" sz="2200" dirty="0">
                <a:solidFill>
                  <a:srgbClr val="FFFF00"/>
                </a:solidFill>
                <a:latin typeface="Lucida Sans" charset="0"/>
              </a:rPr>
              <a:t>. Certainly the Hydrogen model functions correctly in all cases (except perhaps in strong magnetic fields) and certainly Bohr’s explanation of the chemical </a:t>
            </a:r>
            <a:r>
              <a:rPr lang="en-US" sz="2200" dirty="0" err="1">
                <a:solidFill>
                  <a:srgbClr val="FFFF00"/>
                </a:solidFill>
                <a:latin typeface="Lucida Sans" charset="0"/>
              </a:rPr>
              <a:t>systematics</a:t>
            </a:r>
            <a:r>
              <a:rPr lang="en-US" sz="2200" dirty="0">
                <a:solidFill>
                  <a:srgbClr val="FFFF00"/>
                </a:solidFill>
                <a:latin typeface="Lucida Sans" charset="0"/>
              </a:rPr>
              <a:t> of the periodic system is sound in general terms. But the phenomena are much simpler than one would expect according to the model... The atomic model would then be more of a </a:t>
            </a:r>
            <a:r>
              <a:rPr lang="en-US" sz="2200" dirty="0" err="1">
                <a:solidFill>
                  <a:srgbClr val="FFFF00"/>
                </a:solidFill>
                <a:latin typeface="Lucida Sans" charset="0"/>
              </a:rPr>
              <a:t>calculational</a:t>
            </a:r>
            <a:r>
              <a:rPr lang="en-US" sz="2200" dirty="0">
                <a:solidFill>
                  <a:srgbClr val="FFFF00"/>
                </a:solidFill>
                <a:latin typeface="Lucida Sans" charset="0"/>
              </a:rPr>
              <a:t> scheme [</a:t>
            </a:r>
            <a:r>
              <a:rPr lang="en-US" sz="2200" i="1" dirty="0" err="1">
                <a:solidFill>
                  <a:srgbClr val="FFFF00"/>
                </a:solidFill>
                <a:latin typeface="Lucida Sans" charset="0"/>
              </a:rPr>
              <a:t>Rechenschema</a:t>
            </a:r>
            <a:r>
              <a:rPr lang="en-US" sz="2200" dirty="0">
                <a:solidFill>
                  <a:srgbClr val="FFFF00"/>
                </a:solidFill>
                <a:latin typeface="Lucida Sans" charset="0"/>
              </a:rPr>
              <a:t>] than a state of reality [</a:t>
            </a:r>
            <a:r>
              <a:rPr lang="en-US" sz="2200" i="1" dirty="0" err="1">
                <a:solidFill>
                  <a:srgbClr val="FFFF00"/>
                </a:solidFill>
                <a:latin typeface="Lucida Sans" charset="0"/>
              </a:rPr>
              <a:t>Zustandsrealit</a:t>
            </a:r>
            <a:r>
              <a:rPr lang="en-US" altLang="ja-JP" sz="2200" i="1" dirty="0" err="1">
                <a:solidFill>
                  <a:srgbClr val="FFFF00"/>
                </a:solidFill>
                <a:latin typeface="Lucida Sans" charset="0"/>
              </a:rPr>
              <a:t>ät</a:t>
            </a:r>
            <a:r>
              <a:rPr lang="en-US" sz="2200" dirty="0">
                <a:solidFill>
                  <a:srgbClr val="FFFF00"/>
                </a:solidFill>
                <a:latin typeface="Lucida Sans" charset="0"/>
              </a:rPr>
              <a:t>].</a:t>
            </a:r>
            <a:r>
              <a:rPr lang="en-US" sz="2200" dirty="0" smtClean="0">
                <a:solidFill>
                  <a:srgbClr val="FFFF00"/>
                </a:solidFill>
                <a:latin typeface="Lucida Sans" charset="0"/>
              </a:rPr>
              <a:t> </a:t>
            </a:r>
            <a:endParaRPr lang="en-US" sz="2200" dirty="0">
              <a:solidFill>
                <a:srgbClr val="FFFF00"/>
              </a:solidFill>
              <a:latin typeface="Garamond"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a:t>7/15/2008</a:t>
            </a:r>
          </a:p>
        </p:txBody>
      </p:sp>
      <p:sp>
        <p:nvSpPr>
          <p:cNvPr id="6" name="Slide Number Placeholder 5"/>
          <p:cNvSpPr>
            <a:spLocks noGrp="1"/>
          </p:cNvSpPr>
          <p:nvPr>
            <p:ph type="sldNum" sz="quarter" idx="12"/>
          </p:nvPr>
        </p:nvSpPr>
        <p:spPr/>
        <p:txBody>
          <a:bodyPr/>
          <a:lstStyle/>
          <a:p>
            <a:pPr>
              <a:defRPr/>
            </a:pPr>
            <a:fld id="{C58C60EE-EA9B-744B-8A9F-AD38940498AF}" type="slidenum">
              <a:rPr lang="en-US"/>
              <a:pPr>
                <a:defRPr/>
              </a:pPr>
              <a:t>13</a:t>
            </a:fld>
            <a:endParaRPr lang="en-US"/>
          </a:p>
        </p:txBody>
      </p:sp>
      <p:sp>
        <p:nvSpPr>
          <p:cNvPr id="16386" name="Rectangle 2"/>
          <p:cNvSpPr>
            <a:spLocks noGrp="1" noChangeArrowheads="1"/>
          </p:cNvSpPr>
          <p:nvPr>
            <p:ph type="title"/>
          </p:nvPr>
        </p:nvSpPr>
        <p:spPr/>
        <p:txBody>
          <a:bodyPr>
            <a:normAutofit fontScale="90000"/>
          </a:bodyPr>
          <a:lstStyle/>
          <a:p>
            <a:pPr>
              <a:defRPr/>
            </a:pPr>
            <a:r>
              <a:rPr lang="en-US" dirty="0">
                <a:solidFill>
                  <a:srgbClr val="E46C0A"/>
                </a:solidFill>
                <a:latin typeface="Lucida Sans" charset="0"/>
              </a:rPr>
              <a:t>Pauli to Sommerfeld</a:t>
            </a:r>
            <a:br>
              <a:rPr lang="en-US" dirty="0">
                <a:solidFill>
                  <a:srgbClr val="E46C0A"/>
                </a:solidFill>
                <a:latin typeface="Lucida Sans" charset="0"/>
              </a:rPr>
            </a:br>
            <a:r>
              <a:rPr lang="en-US" dirty="0">
                <a:solidFill>
                  <a:srgbClr val="E46C0A"/>
                </a:solidFill>
                <a:latin typeface="Lucida Sans" charset="0"/>
              </a:rPr>
              <a:t>6 December, 1924</a:t>
            </a:r>
            <a:endParaRPr lang="en-US" dirty="0">
              <a:solidFill>
                <a:srgbClr val="E46C0A"/>
              </a:solidFill>
            </a:endParaRPr>
          </a:p>
        </p:txBody>
      </p:sp>
      <p:sp>
        <p:nvSpPr>
          <p:cNvPr id="16387" name="Rectangle 3"/>
          <p:cNvSpPr>
            <a:spLocks noGrp="1" noChangeArrowheads="1"/>
          </p:cNvSpPr>
          <p:nvPr>
            <p:ph type="body" idx="1"/>
          </p:nvPr>
        </p:nvSpPr>
        <p:spPr/>
        <p:txBody>
          <a:bodyPr/>
          <a:lstStyle/>
          <a:p>
            <a:pPr algn="just">
              <a:buFontTx/>
              <a:buNone/>
              <a:defRPr/>
            </a:pPr>
            <a:r>
              <a:rPr lang="en-US" dirty="0">
                <a:solidFill>
                  <a:schemeClr val="accent1">
                    <a:lumMod val="60000"/>
                    <a:lumOff val="40000"/>
                  </a:schemeClr>
                </a:solidFill>
                <a:latin typeface="Garamond" charset="0"/>
              </a:rPr>
              <a:t>	</a:t>
            </a:r>
            <a:r>
              <a:rPr lang="en-US" sz="2200" dirty="0">
                <a:solidFill>
                  <a:srgbClr val="FFFF00"/>
                </a:solidFill>
                <a:latin typeface="Lucida Sans" charset="0"/>
              </a:rPr>
              <a:t>I found it particularly beautiful in the presentation of the complex structure that you have left all </a:t>
            </a:r>
            <a:r>
              <a:rPr lang="en-US" sz="2200" i="1" dirty="0" err="1">
                <a:solidFill>
                  <a:srgbClr val="FFFF00"/>
                </a:solidFill>
                <a:latin typeface="Lucida Sans" charset="0"/>
              </a:rPr>
              <a:t>modellm</a:t>
            </a:r>
            <a:r>
              <a:rPr lang="en-US" altLang="ja-JP" sz="2200" i="1" dirty="0" err="1">
                <a:solidFill>
                  <a:srgbClr val="FFFF00"/>
                </a:solidFill>
                <a:latin typeface="Lucida Sans" charset="0"/>
              </a:rPr>
              <a:t>äs</a:t>
            </a:r>
            <a:r>
              <a:rPr lang="en-US" sz="2200" i="1" dirty="0" err="1">
                <a:solidFill>
                  <a:srgbClr val="FFFF00"/>
                </a:solidFill>
                <a:latin typeface="Lucida Sans" charset="0"/>
              </a:rPr>
              <a:t>sig</a:t>
            </a:r>
            <a:r>
              <a:rPr lang="en-US" sz="2200" dirty="0">
                <a:solidFill>
                  <a:srgbClr val="FFFF00"/>
                </a:solidFill>
                <a:latin typeface="Lucida Sans" charset="0"/>
              </a:rPr>
              <a:t> considerations to one side. The model-idea now finds itself in a difficult, fundamental [</a:t>
            </a:r>
            <a:r>
              <a:rPr lang="en-US" sz="2200" i="1" dirty="0" err="1">
                <a:solidFill>
                  <a:srgbClr val="FFFF00"/>
                </a:solidFill>
                <a:latin typeface="Lucida Sans" charset="0"/>
              </a:rPr>
              <a:t>prinzipiellen</a:t>
            </a:r>
            <a:r>
              <a:rPr lang="en-US" sz="2200" dirty="0">
                <a:solidFill>
                  <a:srgbClr val="FFFF00"/>
                </a:solidFill>
                <a:latin typeface="Lucida Sans" charset="0"/>
              </a:rPr>
              <a:t>] crisis, which I believe will end with a further radical sharpening of the opposition between classical and quantum </a:t>
            </a:r>
            <a:r>
              <a:rPr lang="en-US" sz="2200" dirty="0" smtClean="0">
                <a:solidFill>
                  <a:srgbClr val="FFFF00"/>
                </a:solidFill>
                <a:latin typeface="Lucida Sans" charset="0"/>
              </a:rPr>
              <a:t>theory. One </a:t>
            </a:r>
            <a:r>
              <a:rPr lang="en-US" sz="2200" dirty="0">
                <a:solidFill>
                  <a:srgbClr val="FFFF00"/>
                </a:solidFill>
                <a:latin typeface="Lucida Sans" charset="0"/>
              </a:rPr>
              <a:t>now has the impression with all models, that we speak there a language that is not sufficiently adequate for the simplicity and beauty of the quantum world. For that reason I found it so beautiful that your presentation of the complex structure is completely free of all model-prejudices.</a:t>
            </a:r>
            <a:endParaRPr lang="en-US" sz="2200" dirty="0">
              <a:solidFill>
                <a:srgbClr val="FFFF00"/>
              </a:solidFill>
              <a:latin typeface="Garamond"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Summary: 4 Questions</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tx2">
                    <a:lumMod val="40000"/>
                    <a:lumOff val="60000"/>
                  </a:schemeClr>
                </a:solidFill>
              </a:rPr>
              <a:t>History</a:t>
            </a:r>
          </a:p>
          <a:p>
            <a:pPr marL="971550" lvl="1" indent="-514350">
              <a:buAutoNum type="arabicParenR"/>
            </a:pPr>
            <a:r>
              <a:rPr lang="en-US" dirty="0" smtClean="0">
                <a:solidFill>
                  <a:srgbClr val="FFFF00"/>
                </a:solidFill>
              </a:rPr>
              <a:t>Which sub-groups of the community saw a crisis?</a:t>
            </a:r>
          </a:p>
          <a:p>
            <a:pPr marL="971550" lvl="1" indent="-514350">
              <a:buAutoNum type="arabicParenR"/>
            </a:pPr>
            <a:r>
              <a:rPr lang="en-US" dirty="0" smtClean="0">
                <a:solidFill>
                  <a:srgbClr val="FFFF00"/>
                </a:solidFill>
              </a:rPr>
              <a:t>Why? More specifically, how was this sense of crisis related to their technical practices?</a:t>
            </a:r>
          </a:p>
          <a:p>
            <a:r>
              <a:rPr lang="en-US" dirty="0" smtClean="0">
                <a:solidFill>
                  <a:schemeClr val="tx2">
                    <a:lumMod val="40000"/>
                    <a:lumOff val="60000"/>
                  </a:schemeClr>
                </a:solidFill>
              </a:rPr>
              <a:t>Memory</a:t>
            </a:r>
          </a:p>
          <a:p>
            <a:pPr lvl="1">
              <a:buNone/>
            </a:pPr>
            <a:r>
              <a:rPr lang="en-US" dirty="0" smtClean="0">
                <a:solidFill>
                  <a:srgbClr val="FFFF00"/>
                </a:solidFill>
              </a:rPr>
              <a:t>3) Do WE regard the years before 1925 as a crisis because they were followed by a ‘revolution’?</a:t>
            </a:r>
          </a:p>
          <a:p>
            <a:pPr lvl="1">
              <a:buNone/>
            </a:pPr>
            <a:r>
              <a:rPr lang="en-US" dirty="0" smtClean="0">
                <a:solidFill>
                  <a:srgbClr val="FFFF00"/>
                </a:solidFill>
              </a:rPr>
              <a:t>4) Were WE to call the crisis into question, does this make the revolution less revolutionary?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933"/>
            <a:ext cx="8229600" cy="1143000"/>
          </a:xfrm>
        </p:spPr>
        <p:txBody>
          <a:bodyPr/>
          <a:lstStyle/>
          <a:p>
            <a:r>
              <a:rPr lang="en-US" dirty="0" smtClean="0">
                <a:solidFill>
                  <a:schemeClr val="accent6">
                    <a:lumMod val="75000"/>
                  </a:schemeClr>
                </a:solidFill>
              </a:rPr>
              <a:t>For further details…</a:t>
            </a:r>
            <a:endParaRPr lang="en-US" dirty="0">
              <a:solidFill>
                <a:schemeClr val="accent6">
                  <a:lumMod val="75000"/>
                </a:schemeClr>
              </a:solidFill>
            </a:endParaRPr>
          </a:p>
        </p:txBody>
      </p:sp>
      <p:pic>
        <p:nvPicPr>
          <p:cNvPr id="4" name="Content Placeholder 3" descr="Book coverjpg"/>
          <p:cNvPicPr>
            <a:picLocks noGrp="1" noChangeAspect="1"/>
          </p:cNvPicPr>
          <p:nvPr>
            <p:ph idx="1"/>
          </p:nvPr>
        </p:nvPicPr>
        <p:blipFill>
          <a:blip r:embed="rId2"/>
          <a:srcRect l="-63644" r="-63644"/>
          <a:stretch>
            <a:fillRect/>
          </a:stretch>
        </p:blipFill>
        <p:spPr>
          <a:xfrm>
            <a:off x="-297156" y="1185333"/>
            <a:ext cx="10022154" cy="5511799"/>
          </a:xfr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Thomas Kuhn (1922-1996)</a:t>
            </a:r>
            <a:endParaRPr lang="en-US" dirty="0">
              <a:solidFill>
                <a:srgbClr val="E46C0A"/>
              </a:solidFill>
            </a:endParaRPr>
          </a:p>
        </p:txBody>
      </p:sp>
      <p:pic>
        <p:nvPicPr>
          <p:cNvPr id="4" name="Content Placeholder 3" descr="Structure, 50th anniversary.jpg"/>
          <p:cNvPicPr>
            <a:picLocks noGrp="1" noChangeAspect="1"/>
          </p:cNvPicPr>
          <p:nvPr>
            <p:ph idx="1"/>
          </p:nvPr>
        </p:nvPicPr>
        <p:blipFill>
          <a:blip r:embed="rId2"/>
          <a:srcRect l="-90676" r="-90676"/>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E46C0A"/>
                </a:solidFill>
              </a:rPr>
              <a:t>Kuhn on Scientist’s Memories</a:t>
            </a:r>
            <a:endParaRPr lang="en-US" dirty="0">
              <a:solidFill>
                <a:srgbClr val="E46C0A"/>
              </a:solidFill>
            </a:endParaRPr>
          </a:p>
        </p:txBody>
      </p:sp>
      <p:sp>
        <p:nvSpPr>
          <p:cNvPr id="3" name="Content Placeholder 2"/>
          <p:cNvSpPr>
            <a:spLocks noGrp="1"/>
          </p:cNvSpPr>
          <p:nvPr>
            <p:ph idx="1"/>
          </p:nvPr>
        </p:nvSpPr>
        <p:spPr/>
        <p:txBody>
          <a:bodyPr/>
          <a:lstStyle/>
          <a:p>
            <a:r>
              <a:rPr lang="en-US" dirty="0" smtClean="0">
                <a:solidFill>
                  <a:srgbClr val="FFFF00"/>
                </a:solidFill>
              </a:rPr>
              <a:t>“Often it turns out that not just their beliefs but their very modes of thought were different from the ones </a:t>
            </a:r>
            <a:r>
              <a:rPr lang="en-US" dirty="0">
                <a:solidFill>
                  <a:srgbClr val="FFFF00"/>
                </a:solidFill>
              </a:rPr>
              <a:t>t</a:t>
            </a:r>
            <a:r>
              <a:rPr lang="en-US" dirty="0" smtClean="0">
                <a:solidFill>
                  <a:srgbClr val="FFFF00"/>
                </a:solidFill>
              </a:rPr>
              <a:t>o which their discoveries gave rise…”</a:t>
            </a:r>
          </a:p>
          <a:p>
            <a:endParaRPr lang="en-US" dirty="0" smtClean="0"/>
          </a:p>
          <a:p>
            <a:r>
              <a:rPr lang="en-US" dirty="0" smtClean="0">
                <a:solidFill>
                  <a:srgbClr val="FFFF00"/>
                </a:solidFill>
              </a:rPr>
              <a:t>“Entry into a discoverer’s culture often proves acutely uncomfortable, especially for scientists…”</a:t>
            </a:r>
            <a:endParaRPr lang="en-US"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75000"/>
                  </a:schemeClr>
                </a:solidFill>
              </a:rPr>
              <a:t>Kuhn: Normal and Revolutionary Science</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FFFF00"/>
                </a:solidFill>
              </a:rPr>
              <a:t>Normal: Puzzle-solving within a paradigm</a:t>
            </a:r>
          </a:p>
          <a:p>
            <a:endParaRPr lang="en-US" dirty="0" smtClean="0">
              <a:solidFill>
                <a:srgbClr val="FFFF00"/>
              </a:solidFill>
            </a:endParaRPr>
          </a:p>
          <a:p>
            <a:r>
              <a:rPr lang="en-US" dirty="0" smtClean="0">
                <a:solidFill>
                  <a:srgbClr val="FFFF00"/>
                </a:solidFill>
              </a:rPr>
              <a:t>Revolutionary: Producing a new paradigm.</a:t>
            </a:r>
          </a:p>
          <a:p>
            <a:endParaRPr lang="en-US" dirty="0" smtClean="0">
              <a:solidFill>
                <a:srgbClr val="FFFF00"/>
              </a:solidFill>
            </a:endParaRPr>
          </a:p>
          <a:p>
            <a:r>
              <a:rPr lang="en-US" dirty="0" smtClean="0">
                <a:solidFill>
                  <a:srgbClr val="FFFF00"/>
                </a:solidFill>
              </a:rPr>
              <a:t>Normal </a:t>
            </a:r>
            <a:r>
              <a:rPr lang="en-US" dirty="0" err="1" smtClean="0">
                <a:solidFill>
                  <a:srgbClr val="FFFF00"/>
                </a:solidFill>
              </a:rPr>
              <a:t>science</a:t>
            </a:r>
            <a:r>
              <a:rPr lang="en-US" dirty="0" err="1" smtClean="0">
                <a:solidFill>
                  <a:srgbClr val="FFFF00"/>
                </a:solidFill>
                <a:sym typeface="Wingdings"/>
              </a:rPr>
              <a:t></a:t>
            </a:r>
            <a:r>
              <a:rPr lang="en-US" dirty="0" smtClean="0">
                <a:solidFill>
                  <a:srgbClr val="FFFF00"/>
                </a:solidFill>
                <a:sym typeface="Wingdings"/>
              </a:rPr>
              <a:t> </a:t>
            </a:r>
            <a:r>
              <a:rPr lang="en-US" dirty="0" err="1" smtClean="0">
                <a:solidFill>
                  <a:srgbClr val="FFFF00"/>
                </a:solidFill>
                <a:sym typeface="Wingdings"/>
              </a:rPr>
              <a:t>Anomalies</a:t>
            </a:r>
            <a:r>
              <a:rPr lang="en-US" dirty="0" smtClean="0">
                <a:solidFill>
                  <a:srgbClr val="FFFF00"/>
                </a:solidFill>
                <a:sym typeface="Wingdings"/>
              </a:rPr>
              <a:t> </a:t>
            </a:r>
            <a:r>
              <a:rPr lang="en-US" dirty="0" err="1" smtClean="0">
                <a:solidFill>
                  <a:srgbClr val="FFFF00"/>
                </a:solidFill>
                <a:sym typeface="Wingdings"/>
              </a:rPr>
              <a:t>Crisis</a:t>
            </a:r>
            <a:r>
              <a:rPr lang="en-US" dirty="0" smtClean="0">
                <a:solidFill>
                  <a:srgbClr val="FFFF00"/>
                </a:solidFill>
                <a:sym typeface="Wingdings"/>
              </a:rPr>
              <a:t> Revolutions.</a:t>
            </a:r>
            <a:endParaRPr lang="en-US" dirty="0" smtClean="0">
              <a:solidFill>
                <a:srgbClr val="FFFF00"/>
              </a:solidFill>
            </a:endParaRPr>
          </a:p>
          <a:p>
            <a:endParaRPr lang="en-US" dirty="0" smtClean="0">
              <a:solidFill>
                <a:srgbClr val="FFFF00"/>
              </a:solidFill>
            </a:endParaRPr>
          </a:p>
          <a:p>
            <a:r>
              <a:rPr lang="en-US" dirty="0" smtClean="0">
                <a:solidFill>
                  <a:srgbClr val="FFFF00"/>
                </a:solidFill>
              </a:rPr>
              <a:t>A Revolution ushers in a new normal scientific regime.</a:t>
            </a:r>
            <a:endParaRPr lang="en-US"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6">
                    <a:lumMod val="75000"/>
                  </a:schemeClr>
                </a:solidFill>
              </a:rPr>
              <a:t>Thomas Kuhn, Interviewing Werner Heisenberg, 1963</a:t>
            </a:r>
            <a:endParaRPr lang="en-US"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a:solidFill>
                  <a:srgbClr val="FFFF00"/>
                </a:solidFill>
              </a:rPr>
              <a:t>By 1923, at least around Copenhagen—I’m not sure now it was then in Munich—it’s perfectly clear that what I will call a “crisis” exists and is recognized with respect to the problems in quantum mechanics. It’s clear in things that Bohr said, it’s clear at least by what Bohr thinks Born said, its clear for many people in that 1923 Bohr Heft of </a:t>
            </a:r>
            <a:r>
              <a:rPr lang="en-US" dirty="0" err="1">
                <a:solidFill>
                  <a:srgbClr val="FFFF00"/>
                </a:solidFill>
              </a:rPr>
              <a:t>Naturwiss</a:t>
            </a:r>
            <a:r>
              <a:rPr lang="en-US" dirty="0">
                <a:solidFill>
                  <a:srgbClr val="FFFF00"/>
                </a:solidFill>
              </a:rPr>
              <a:t>. and in other places. But it is by no means clear to me when that strong attitude came, how it developed, and more particularly, where it developed.</a:t>
            </a:r>
            <a:r>
              <a:rPr lang="en-US" dirty="0" smtClean="0">
                <a:solidFill>
                  <a:srgbClr val="FFFF00"/>
                </a:solidFill>
              </a:rPr>
              <a:t> </a:t>
            </a:r>
            <a:endParaRPr lang="en-US"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E46C0A"/>
                </a:solidFill>
              </a:rPr>
              <a:t>Leading the witness doesn’t always work… Kuhn interviews Dirac, 1962</a:t>
            </a:r>
            <a:endParaRPr lang="en-US" dirty="0">
              <a:solidFill>
                <a:srgbClr val="E46C0A"/>
              </a:solidFill>
            </a:endParaRPr>
          </a:p>
        </p:txBody>
      </p:sp>
      <p:sp>
        <p:nvSpPr>
          <p:cNvPr id="3" name="Content Placeholder 2"/>
          <p:cNvSpPr>
            <a:spLocks noGrp="1"/>
          </p:cNvSpPr>
          <p:nvPr>
            <p:ph idx="1"/>
          </p:nvPr>
        </p:nvSpPr>
        <p:spPr/>
        <p:txBody>
          <a:bodyPr>
            <a:normAutofit fontScale="85000" lnSpcReduction="20000"/>
          </a:bodyPr>
          <a:lstStyle/>
          <a:p>
            <a:r>
              <a:rPr lang="en-US" dirty="0">
                <a:solidFill>
                  <a:srgbClr val="FFFF00"/>
                </a:solidFill>
              </a:rPr>
              <a:t>TSK: Was there also that sense which again people speak of on the continent that something fundamental now had to come to get around these problems that were just not responding. That there was something fundamentally the matter</a:t>
            </a:r>
            <a:r>
              <a:rPr lang="en-US" dirty="0" smtClean="0">
                <a:solidFill>
                  <a:srgbClr val="FFFF00"/>
                </a:solidFill>
              </a:rPr>
              <a:t>?</a:t>
            </a:r>
          </a:p>
          <a:p>
            <a:endParaRPr lang="en-US" dirty="0" smtClean="0">
              <a:solidFill>
                <a:srgbClr val="FFFF00"/>
              </a:solidFill>
            </a:endParaRPr>
          </a:p>
          <a:p>
            <a:r>
              <a:rPr lang="en-US" dirty="0">
                <a:solidFill>
                  <a:srgbClr val="FFFF00"/>
                </a:solidFill>
              </a:rPr>
              <a:t>D: I am not sure that that is so. They had the Bohr-Sommerfeld method of quantization and they thought it would have to be extended in some way…I don’t think people suspected that one would need such a complete revolution…It rather came as a surprise to me when Heisenberg’s ideas came out.</a:t>
            </a:r>
            <a:r>
              <a:rPr lang="en-US" dirty="0" smtClean="0">
                <a:solidFill>
                  <a:srgbClr val="FFFF00"/>
                </a:solidFill>
              </a:rPr>
              <a:t> </a:t>
            </a:r>
            <a:endParaRPr lang="en-US"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solidFill>
                  <a:schemeClr val="accent6">
                    <a:lumMod val="75000"/>
                  </a:schemeClr>
                </a:solidFill>
              </a:rPr>
              <a:t>Memory is a tricky thing—particularly when talking of crisis… </a:t>
            </a:r>
            <a:r>
              <a:rPr lang="en-US" sz="2400" dirty="0" err="1" smtClean="0">
                <a:solidFill>
                  <a:schemeClr val="accent6">
                    <a:lumMod val="75000"/>
                  </a:schemeClr>
                </a:solidFill>
              </a:rPr>
              <a:t>Heilbron</a:t>
            </a:r>
            <a:r>
              <a:rPr lang="en-US" sz="2400" dirty="0" smtClean="0">
                <a:solidFill>
                  <a:schemeClr val="accent6">
                    <a:lumMod val="75000"/>
                  </a:schemeClr>
                </a:solidFill>
              </a:rPr>
              <a:t> interviews Pauling, 1964</a:t>
            </a:r>
            <a:endParaRPr lang="en-US" sz="2400" dirty="0">
              <a:solidFill>
                <a:schemeClr val="accent6">
                  <a:lumMod val="75000"/>
                </a:schemeClr>
              </a:solidFill>
            </a:endParaRPr>
          </a:p>
        </p:txBody>
      </p:sp>
      <p:sp>
        <p:nvSpPr>
          <p:cNvPr id="3" name="Content Placeholder 2"/>
          <p:cNvSpPr>
            <a:spLocks noGrp="1"/>
          </p:cNvSpPr>
          <p:nvPr>
            <p:ph idx="1"/>
          </p:nvPr>
        </p:nvSpPr>
        <p:spPr/>
        <p:txBody>
          <a:bodyPr>
            <a:normAutofit fontScale="62500" lnSpcReduction="20000"/>
          </a:bodyPr>
          <a:lstStyle/>
          <a:p>
            <a:pPr>
              <a:buNone/>
            </a:pPr>
            <a:r>
              <a:rPr lang="en-US" dirty="0">
                <a:solidFill>
                  <a:srgbClr val="FFFF00"/>
                </a:solidFill>
              </a:rPr>
              <a:t>P: But while Sommerfeld was here, he </a:t>
            </a:r>
            <a:r>
              <a:rPr lang="en-US" dirty="0" err="1">
                <a:solidFill>
                  <a:srgbClr val="FFFF00"/>
                </a:solidFill>
              </a:rPr>
              <a:t>emphasised</a:t>
            </a:r>
            <a:r>
              <a:rPr lang="en-US" dirty="0">
                <a:solidFill>
                  <a:srgbClr val="FFFF00"/>
                </a:solidFill>
              </a:rPr>
              <a:t> very strongly the anomaly of the inner quantum number and the outer quantum number—well at least he talked about the inner quantum number and the outer quantum number</a:t>
            </a:r>
            <a:r>
              <a:rPr lang="en-US" dirty="0" smtClean="0">
                <a:solidFill>
                  <a:srgbClr val="FFFF00"/>
                </a:solidFill>
              </a:rPr>
              <a:t>.</a:t>
            </a:r>
          </a:p>
          <a:p>
            <a:pPr>
              <a:buNone/>
            </a:pPr>
            <a:endParaRPr lang="en-US" dirty="0" smtClean="0">
              <a:solidFill>
                <a:srgbClr val="FFFF00"/>
              </a:solidFill>
            </a:endParaRPr>
          </a:p>
          <a:p>
            <a:pPr>
              <a:buNone/>
            </a:pPr>
            <a:r>
              <a:rPr lang="en-US" dirty="0" smtClean="0">
                <a:solidFill>
                  <a:srgbClr val="FFFF00"/>
                </a:solidFill>
              </a:rPr>
              <a:t>	…</a:t>
            </a:r>
          </a:p>
          <a:p>
            <a:pPr>
              <a:buNone/>
            </a:pPr>
            <a:endParaRPr lang="en-US" dirty="0" smtClean="0">
              <a:solidFill>
                <a:srgbClr val="FFFF00"/>
              </a:solidFill>
            </a:endParaRPr>
          </a:p>
          <a:p>
            <a:pPr>
              <a:buNone/>
            </a:pPr>
            <a:r>
              <a:rPr lang="en-US" dirty="0" smtClean="0">
                <a:solidFill>
                  <a:srgbClr val="FFFF00"/>
                </a:solidFill>
              </a:rPr>
              <a:t>	P</a:t>
            </a:r>
            <a:r>
              <a:rPr lang="en-US" dirty="0">
                <a:solidFill>
                  <a:srgbClr val="FFFF00"/>
                </a:solidFill>
              </a:rPr>
              <a:t>: So that they introduce an </a:t>
            </a:r>
            <a:r>
              <a:rPr lang="en-US" dirty="0" err="1">
                <a:solidFill>
                  <a:srgbClr val="FFFF00"/>
                </a:solidFill>
              </a:rPr>
              <a:t>azimuthal</a:t>
            </a:r>
            <a:r>
              <a:rPr lang="en-US" dirty="0">
                <a:solidFill>
                  <a:srgbClr val="FFFF00"/>
                </a:solidFill>
              </a:rPr>
              <a:t> quantum number; in fact they introduce two </a:t>
            </a:r>
            <a:r>
              <a:rPr lang="en-US" dirty="0" err="1">
                <a:solidFill>
                  <a:srgbClr val="FFFF00"/>
                </a:solidFill>
              </a:rPr>
              <a:t>azimuthal</a:t>
            </a:r>
            <a:r>
              <a:rPr lang="en-US" dirty="0">
                <a:solidFill>
                  <a:srgbClr val="FFFF00"/>
                </a:solidFill>
              </a:rPr>
              <a:t> quantum numbers and then in talking about the </a:t>
            </a:r>
            <a:r>
              <a:rPr lang="en-US" dirty="0" err="1">
                <a:solidFill>
                  <a:srgbClr val="FFFF00"/>
                </a:solidFill>
              </a:rPr>
              <a:t>s</a:t>
            </a:r>
            <a:r>
              <a:rPr lang="en-US" dirty="0">
                <a:solidFill>
                  <a:srgbClr val="FFFF00"/>
                </a:solidFill>
              </a:rPr>
              <a:t>, </a:t>
            </a:r>
            <a:r>
              <a:rPr lang="en-US" dirty="0" err="1">
                <a:solidFill>
                  <a:srgbClr val="FFFF00"/>
                </a:solidFill>
              </a:rPr>
              <a:t>p</a:t>
            </a:r>
            <a:r>
              <a:rPr lang="en-US" dirty="0">
                <a:solidFill>
                  <a:srgbClr val="FFFF00"/>
                </a:solidFill>
              </a:rPr>
              <a:t>, </a:t>
            </a:r>
            <a:r>
              <a:rPr lang="en-US" dirty="0" err="1">
                <a:solidFill>
                  <a:srgbClr val="FFFF00"/>
                </a:solidFill>
              </a:rPr>
              <a:t>d</a:t>
            </a:r>
            <a:r>
              <a:rPr lang="en-US" dirty="0">
                <a:solidFill>
                  <a:srgbClr val="FFFF00"/>
                </a:solidFill>
              </a:rPr>
              <a:t> separation you use one and in talking about the fine structure splitting you use the other. And the question is how can you have two quantum numbers that describe the eccentricity of the orbit? It only has one eccentricity. So this was brought out, and my memory—</a:t>
            </a:r>
            <a:r>
              <a:rPr lang="en-US" i="1" dirty="0">
                <a:solidFill>
                  <a:srgbClr val="FFFF00"/>
                </a:solidFill>
              </a:rPr>
              <a:t>I have to change my memory</a:t>
            </a:r>
            <a:r>
              <a:rPr lang="en-US" dirty="0">
                <a:solidFill>
                  <a:srgbClr val="FFFF00"/>
                </a:solidFill>
              </a:rPr>
              <a:t>. Sommerfeld just talked along glibly about the inner </a:t>
            </a:r>
            <a:r>
              <a:rPr lang="en-US" dirty="0" err="1">
                <a:solidFill>
                  <a:srgbClr val="FFFF00"/>
                </a:solidFill>
              </a:rPr>
              <a:t>azimuthal</a:t>
            </a:r>
            <a:r>
              <a:rPr lang="en-US" dirty="0">
                <a:solidFill>
                  <a:srgbClr val="FFFF00"/>
                </a:solidFill>
              </a:rPr>
              <a:t> quantum number without giving anybody, any auditor, any impression that there was anything funny about it. [my italics</a:t>
            </a:r>
            <a:r>
              <a:rPr lang="en-US" dirty="0" smtClean="0">
                <a:solidFill>
                  <a:srgbClr val="FFFF00"/>
                </a:solidFill>
              </a:rPr>
              <a:t>]</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eaLnBrk="1" hangingPunct="1"/>
            <a:r>
              <a:rPr lang="en-US">
                <a:solidFill>
                  <a:srgbClr val="FF6600"/>
                </a:solidFill>
              </a:rPr>
              <a:t>Arnold Sommerfeld (1868-1951)</a:t>
            </a:r>
          </a:p>
        </p:txBody>
      </p:sp>
      <p:pic>
        <p:nvPicPr>
          <p:cNvPr id="20483" name="Picture 6" descr="sommerfeld_arnold_a10"/>
          <p:cNvPicPr>
            <a:picLocks noGrp="1" noChangeAspect="1" noChangeArrowheads="1"/>
          </p:cNvPicPr>
          <p:nvPr>
            <p:ph sz="quarter" idx="1"/>
          </p:nvPr>
        </p:nvPicPr>
        <p:blipFill>
          <a:blip r:embed="rId3"/>
          <a:srcRect/>
          <a:stretch>
            <a:fillRect/>
          </a:stretch>
        </p:blipFill>
        <p:spPr>
          <a:xfrm>
            <a:off x="1508125" y="2133600"/>
            <a:ext cx="3003550" cy="3581400"/>
          </a:xfrm>
        </p:spPr>
      </p:pic>
      <p:pic>
        <p:nvPicPr>
          <p:cNvPr id="20484" name="Picture 7" descr="solvay11"/>
          <p:cNvPicPr>
            <a:picLocks noGrp="1" noChangeAspect="1" noChangeArrowheads="1"/>
          </p:cNvPicPr>
          <p:nvPr>
            <p:ph sz="quarter" idx="2"/>
          </p:nvPr>
        </p:nvPicPr>
        <p:blipFill>
          <a:blip r:embed="rId4"/>
          <a:srcRect/>
          <a:stretch>
            <a:fillRect/>
          </a:stretch>
        </p:blipFill>
        <p:spPr>
          <a:xfrm>
            <a:off x="4991100" y="2597150"/>
            <a:ext cx="3771900" cy="2578100"/>
          </a:xfrm>
        </p:spPr>
      </p:pic>
      <p:sp>
        <p:nvSpPr>
          <p:cNvPr id="5" name="TextBox 4"/>
          <p:cNvSpPr txBox="1"/>
          <p:nvPr/>
        </p:nvSpPr>
        <p:spPr>
          <a:xfrm>
            <a:off x="1236133" y="948267"/>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47133"/>
            <a:ext cx="7772400" cy="2235200"/>
          </a:xfrm>
        </p:spPr>
        <p:txBody>
          <a:bodyPr>
            <a:normAutofit fontScale="90000"/>
          </a:bodyPr>
          <a:lstStyle/>
          <a:p>
            <a:pPr>
              <a:defRPr/>
            </a:pPr>
            <a:r>
              <a:rPr lang="en-US" sz="3200" i="1" dirty="0" err="1" smtClean="0">
                <a:solidFill>
                  <a:srgbClr val="E46C0A"/>
                </a:solidFill>
              </a:rPr>
              <a:t>Modellmässigkeiten</a:t>
            </a:r>
            <a:r>
              <a:rPr lang="en-US" sz="3200" i="1" dirty="0" smtClean="0">
                <a:solidFill>
                  <a:srgbClr val="E46C0A"/>
                </a:solidFill>
              </a:rPr>
              <a:t> (matters according to models) </a:t>
            </a:r>
            <a:br>
              <a:rPr lang="en-US" sz="3200" i="1" dirty="0" smtClean="0">
                <a:solidFill>
                  <a:srgbClr val="E46C0A"/>
                </a:solidFill>
              </a:rPr>
            </a:br>
            <a:r>
              <a:rPr lang="en-US" sz="3200" dirty="0" err="1" smtClean="0">
                <a:solidFill>
                  <a:srgbClr val="E46C0A"/>
                </a:solidFill>
              </a:rPr>
              <a:t>vs</a:t>
            </a:r>
            <a:r>
              <a:rPr lang="en-US" sz="3200" dirty="0" smtClean="0">
                <a:solidFill>
                  <a:srgbClr val="E46C0A"/>
                </a:solidFill>
              </a:rPr>
              <a:t> </a:t>
            </a:r>
            <a:br>
              <a:rPr lang="en-US" sz="3200" dirty="0" smtClean="0">
                <a:solidFill>
                  <a:srgbClr val="E46C0A"/>
                </a:solidFill>
              </a:rPr>
            </a:br>
            <a:r>
              <a:rPr lang="en-US" sz="3200" i="1" dirty="0" err="1" smtClean="0">
                <a:solidFill>
                  <a:srgbClr val="E46C0A"/>
                </a:solidFill>
              </a:rPr>
              <a:t>Gesetzmässigkeiten</a:t>
            </a:r>
            <a:r>
              <a:rPr lang="en-US" sz="3200" i="1" dirty="0" smtClean="0">
                <a:solidFill>
                  <a:srgbClr val="E46C0A"/>
                </a:solidFill>
              </a:rPr>
              <a:t> (matters according to empirical laws)</a:t>
            </a:r>
            <a:br>
              <a:rPr lang="en-US" sz="3200" i="1" dirty="0" smtClean="0">
                <a:solidFill>
                  <a:srgbClr val="E46C0A"/>
                </a:solidFill>
              </a:rPr>
            </a:br>
            <a:endParaRPr lang="en-US" sz="3200" dirty="0">
              <a:solidFill>
                <a:srgbClr val="E46C0A"/>
              </a:solidFill>
            </a:endParaRPr>
          </a:p>
        </p:txBody>
      </p:sp>
      <p:sp>
        <p:nvSpPr>
          <p:cNvPr id="3" name="Text Placeholder 2"/>
          <p:cNvSpPr>
            <a:spLocks noGrp="1"/>
          </p:cNvSpPr>
          <p:nvPr>
            <p:ph type="body" sz="half" idx="1"/>
          </p:nvPr>
        </p:nvSpPr>
        <p:spPr>
          <a:xfrm>
            <a:off x="685800" y="2963332"/>
            <a:ext cx="7924800" cy="3513667"/>
          </a:xfrm>
        </p:spPr>
        <p:txBody>
          <a:bodyPr>
            <a:normAutofit/>
          </a:bodyPr>
          <a:lstStyle/>
          <a:p>
            <a:pPr>
              <a:buFont typeface="Wingdings" charset="2"/>
              <a:buNone/>
              <a:defRPr/>
            </a:pPr>
            <a:r>
              <a:rPr lang="en-US" dirty="0" smtClean="0"/>
              <a:t>	</a:t>
            </a:r>
            <a:endParaRPr lang="en-US" dirty="0">
              <a:solidFill>
                <a:srgbClr val="FFFF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TotalTime>
  <Words>1064</Words>
  <Application>Microsoft Macintosh PowerPoint</Application>
  <PresentationFormat>On-screen Show (4:3)</PresentationFormat>
  <Paragraphs>54</Paragraphs>
  <Slides>15</Slides>
  <Notes>3</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Office Theme</vt:lpstr>
      <vt:lpstr>Memories and Matrices</vt:lpstr>
      <vt:lpstr>Thomas Kuhn (1922-1996)</vt:lpstr>
      <vt:lpstr>Kuhn on Scientist’s Memories</vt:lpstr>
      <vt:lpstr>Kuhn: Normal and Revolutionary Science</vt:lpstr>
      <vt:lpstr>Thomas Kuhn, Interviewing Werner Heisenberg, 1963</vt:lpstr>
      <vt:lpstr>Leading the witness doesn’t always work… Kuhn interviews Dirac, 1962</vt:lpstr>
      <vt:lpstr>Memory is a tricky thing—particularly when talking of crisis… Heilbron interviews Pauling, 1964</vt:lpstr>
      <vt:lpstr>Arnold Sommerfeld (1868-1951)</vt:lpstr>
      <vt:lpstr>Modellmässigkeiten (matters according to models)  vs  Gesetzmässigkeiten (matters according to empirical laws) </vt:lpstr>
      <vt:lpstr>Modellmässigkeiten vs Gesetzmässigkeiten (Sommerfeld, 1919)</vt:lpstr>
      <vt:lpstr>Atombau (3rd Ed., 1922) </vt:lpstr>
      <vt:lpstr>Sommerfeld, Innsbruck Lecture, September 1924</vt:lpstr>
      <vt:lpstr>Pauli to Sommerfeld 6 December, 1924</vt:lpstr>
      <vt:lpstr>Summary: 4 Questions</vt:lpstr>
      <vt:lpstr>For further details…</vt:lpstr>
    </vt:vector>
  </TitlesOfParts>
  <Company>Cornell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Memories and Matrices</dc:title>
  <dc:creator>Suman Seth</dc:creator>
  <cp:lastModifiedBy>Suman Seth</cp:lastModifiedBy>
  <cp:revision>2</cp:revision>
  <cp:lastPrinted>2013-04-05T18:24:29Z</cp:lastPrinted>
  <dcterms:created xsi:type="dcterms:W3CDTF">2013-04-05T17:39:11Z</dcterms:created>
  <dcterms:modified xsi:type="dcterms:W3CDTF">2013-04-05T18:24:34Z</dcterms:modified>
</cp:coreProperties>
</file>